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97" r:id="rId2"/>
    <p:sldId id="349" r:id="rId3"/>
    <p:sldId id="394" r:id="rId4"/>
    <p:sldId id="395" r:id="rId5"/>
    <p:sldId id="582" r:id="rId6"/>
    <p:sldId id="397" r:id="rId7"/>
    <p:sldId id="447" r:id="rId8"/>
    <p:sldId id="400" r:id="rId9"/>
    <p:sldId id="299" r:id="rId10"/>
    <p:sldId id="350" r:id="rId11"/>
    <p:sldId id="383" r:id="rId12"/>
    <p:sldId id="384" r:id="rId13"/>
    <p:sldId id="385" r:id="rId14"/>
    <p:sldId id="387" r:id="rId15"/>
    <p:sldId id="388" r:id="rId16"/>
    <p:sldId id="389" r:id="rId17"/>
    <p:sldId id="391" r:id="rId18"/>
    <p:sldId id="390" r:id="rId19"/>
    <p:sldId id="448" r:id="rId20"/>
    <p:sldId id="449" r:id="rId21"/>
    <p:sldId id="405" r:id="rId22"/>
    <p:sldId id="386" r:id="rId23"/>
    <p:sldId id="414" r:id="rId24"/>
    <p:sldId id="451" r:id="rId25"/>
    <p:sldId id="415" r:id="rId26"/>
    <p:sldId id="416" r:id="rId27"/>
    <p:sldId id="274" r:id="rId28"/>
    <p:sldId id="356" r:id="rId29"/>
    <p:sldId id="296" r:id="rId30"/>
    <p:sldId id="583" r:id="rId31"/>
    <p:sldId id="298" r:id="rId32"/>
    <p:sldId id="369" r:id="rId33"/>
    <p:sldId id="358" r:id="rId34"/>
    <p:sldId id="368" r:id="rId35"/>
    <p:sldId id="301" r:id="rId36"/>
    <p:sldId id="357" r:id="rId37"/>
    <p:sldId id="307" r:id="rId38"/>
    <p:sldId id="308" r:id="rId39"/>
    <p:sldId id="309" r:id="rId40"/>
    <p:sldId id="310" r:id="rId41"/>
    <p:sldId id="365" r:id="rId42"/>
    <p:sldId id="417" r:id="rId43"/>
    <p:sldId id="419" r:id="rId44"/>
    <p:sldId id="422" r:id="rId45"/>
    <p:sldId id="428" r:id="rId46"/>
    <p:sldId id="429" r:id="rId47"/>
    <p:sldId id="453" r:id="rId48"/>
    <p:sldId id="432" r:id="rId49"/>
    <p:sldId id="438" r:id="rId50"/>
    <p:sldId id="454" r:id="rId51"/>
    <p:sldId id="459" r:id="rId52"/>
    <p:sldId id="457" r:id="rId53"/>
    <p:sldId id="46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162" autoAdjust="0"/>
  </p:normalViewPr>
  <p:slideViewPr>
    <p:cSldViewPr snapToGrid="0">
      <p:cViewPr varScale="1">
        <p:scale>
          <a:sx n="157" d="100"/>
          <a:sy n="157" d="100"/>
        </p:scale>
        <p:origin x="173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4/3/23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4/3/23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4/3/23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4/3/23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4/3/23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4/3/23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4/3/23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4/3/23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0.png"/><Relationship Id="rId4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4/3/23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02990A0-6B47-7289-78AF-BA9B87C35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0B41523-98F7-B0F1-E4F5-D7B20E509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2C038C8-166E-F574-B47B-C88E121D8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B10EB9-B815-3147-4C78-0A774B800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AB45063-6F42-D778-8B90-65A0819B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1EA537C-C425-A014-9F3E-C261687F2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B6477B5-829B-B277-C153-08F874ED0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E397B81-A840-07BF-F056-8AF48B8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6FE8A72-FC36-2C17-E548-8CF5F4E73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4699AA-68E6-96AD-DB0A-440CE11BD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3426E5C-9379-D1C0-BCA3-0934A40D2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D7EC099-E780-95C7-5668-F7609A9B3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9EF99F9-0749-01B4-3289-129CBABF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6C64F35-9B02-8D43-ADC7-4B85B8935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4D77140-3EE8-CBD1-8D91-4CA78A933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5A2C4C6-818C-DA48-97D2-8650FCDB8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71E6112-765D-D6C5-22BD-9BC5D3F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AA009D2-F2C8-3700-B7A3-8E4EDA1C1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163528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Data Processing: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381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As part of your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course, most data sets are curated for you, but partitioning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3FA6C-EA8C-0585-520C-1BD12972CD81}"/>
              </a:ext>
            </a:extLst>
          </p:cNvPr>
          <p:cNvSpPr txBox="1"/>
          <p:nvPr/>
        </p:nvSpPr>
        <p:spPr>
          <a:xfrm>
            <a:off x="4772035" y="3761444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You will learn regression, logistic regression, decision tree and random forest.  You are expected to try all that are appropriate.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D26BB-AE62-0519-8D71-3D9D1EFB7C0D}"/>
              </a:ext>
            </a:extLst>
          </p:cNvPr>
          <p:cNvSpPr txBox="1"/>
          <p:nvPr/>
        </p:nvSpPr>
        <p:spPr>
          <a:xfrm>
            <a:off x="4714943" y="4579252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Many KPI, but in this intro class we will use Accuracy for classification and RMSE, MAPE for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F91AF-4F80-D4F7-2F6D-07C8D0EE6BA8}"/>
              </a:ext>
            </a:extLst>
          </p:cNvPr>
          <p:cNvSpPr/>
          <p:nvPr/>
        </p:nvSpPr>
        <p:spPr>
          <a:xfrm>
            <a:off x="4818151" y="3170468"/>
            <a:ext cx="3678148" cy="51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just use library(</a:t>
            </a:r>
            <a:r>
              <a:rPr lang="en-US" dirty="0" err="1"/>
              <a:t>vtreat</a:t>
            </a:r>
            <a:r>
              <a:rPr lang="en-US" dirty="0"/>
              <a:t>) for variable treatment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C571412-90F7-DAF1-311A-EB83A1C91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Imputation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259" y="1104904"/>
            <a:ext cx="67220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Most of the time we will use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to clean data…its faster and easier.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7141" y="1600200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089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522475"/>
            <a:ext cx="384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Replace that value with the mean average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8731" y="2522475"/>
            <a:ext cx="43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categorical variables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94" y="3539523"/>
            <a:ext cx="1485142" cy="2293719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002221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9682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3936126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53067"/>
          <a:stretch/>
        </p:blipFill>
        <p:spPr>
          <a:xfrm>
            <a:off x="4905868" y="3673365"/>
            <a:ext cx="2317891" cy="204951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013434" y="4950372"/>
            <a:ext cx="1277007" cy="346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3186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DE1D736-F08E-C446-B47C-08BCAF7C636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190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F71030-9D88-77AD-E7EC-8AD7818AA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Flags-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28728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386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6841" y="2238698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9089" y="2233443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factor level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64" y="3936945"/>
            <a:ext cx="1506946" cy="197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46" y="3910176"/>
            <a:ext cx="1964285" cy="1866767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128348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5809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4062253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96970" y="515006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39763" y="4487915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12682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05924" y="4361784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7B4773-B8C6-43B9-9797-20A27680BEB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256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3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5716" y="1200155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4494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207159"/>
            <a:ext cx="38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numeric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089" y="2201904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each factor level, will create dummy variables.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1925" y="5328745"/>
            <a:ext cx="7520151" cy="56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Beware!  Since some algorithms don’t care,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will return ALL dummy variables and not drop one to represent all 0s.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112579" y="3925616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0854" y="3389586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72CC-AA62-064A-AF71-203412A6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902407"/>
            <a:ext cx="2279346" cy="2053028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3652344" y="3904595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7BDF67-37A1-404B-9CDE-43E8DE42A07D}"/>
              </a:ext>
            </a:extLst>
          </p:cNvPr>
          <p:cNvSpPr/>
          <p:nvPr/>
        </p:nvSpPr>
        <p:spPr>
          <a:xfrm>
            <a:off x="6351639" y="3108304"/>
            <a:ext cx="976145" cy="2418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E474B-36D8-C042-B705-50930602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76" y="2755273"/>
            <a:ext cx="796909" cy="2200162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AD65EE3-0911-881F-BD31-AFD240995E1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9888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/>
      <p:bldP spid="2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172266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4973386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447176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3844464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3906493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4641739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098474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4801970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545A3-BF92-493C-BBD2-A216529F9E73}"/>
              </a:ext>
            </a:extLst>
          </p:cNvPr>
          <p:cNvSpPr txBox="1"/>
          <p:nvPr/>
        </p:nvSpPr>
        <p:spPr>
          <a:xfrm>
            <a:off x="3207859" y="2257450"/>
            <a:ext cx="24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CatN</a:t>
            </a:r>
            <a:r>
              <a:rPr lang="en-US" sz="1050" b="1" u="sng" dirty="0">
                <a:solidFill>
                  <a:schemeClr val="tx2"/>
                </a:solidFill>
              </a:rPr>
              <a:t> (Numeric):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X equals A &amp; Y equals 1: (1/3) minus</a:t>
            </a:r>
          </a:p>
          <a:p>
            <a:r>
              <a:rPr lang="en-US" sz="1200" dirty="0">
                <a:solidFill>
                  <a:schemeClr val="tx2"/>
                </a:solidFill>
              </a:rPr>
              <a:t>Overall Y value  equals 1: (3/7)</a:t>
            </a:r>
          </a:p>
          <a:p>
            <a:r>
              <a:rPr lang="en-US" sz="1200" dirty="0">
                <a:solidFill>
                  <a:schemeClr val="tx2"/>
                </a:solidFill>
              </a:rPr>
              <a:t>0.33 - .42 =</a:t>
            </a:r>
          </a:p>
          <a:p>
            <a:r>
              <a:rPr lang="en-US" sz="1200" dirty="0">
                <a:solidFill>
                  <a:schemeClr val="tx2"/>
                </a:solidFill>
              </a:rPr>
              <a:t>  -0.0952381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355741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2610763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1676775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1676775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47D381-667F-8B46-BDF9-03FBCDFC1DE4}"/>
              </a:ext>
            </a:extLst>
          </p:cNvPr>
          <p:cNvSpPr/>
          <p:nvPr/>
        </p:nvSpPr>
        <p:spPr>
          <a:xfrm>
            <a:off x="6813755" y="2684853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142649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971040" y="4467769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925C-866E-F740-94DC-3D789AC9C821}"/>
              </a:ext>
            </a:extLst>
          </p:cNvPr>
          <p:cNvSpPr txBox="1"/>
          <p:nvPr/>
        </p:nvSpPr>
        <p:spPr>
          <a:xfrm>
            <a:off x="6133939" y="1962810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propensity of A to Y=1 is less than average Y’s </a:t>
            </a:r>
            <a:r>
              <a:rPr lang="en-US" sz="1200" b="1" u="sng" dirty="0" err="1">
                <a:solidFill>
                  <a:schemeClr val="tx2"/>
                </a:solidFill>
              </a:rPr>
              <a:t>occurence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66956-10F0-8E5A-DBB6-EE5C43AFD2F5}"/>
              </a:ext>
            </a:extLst>
          </p:cNvPr>
          <p:cNvSpPr/>
          <p:nvPr/>
        </p:nvSpPr>
        <p:spPr>
          <a:xfrm>
            <a:off x="1801466" y="3667133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98B0D4-D97A-EC1C-CEA2-8AD04C38B441}"/>
              </a:ext>
            </a:extLst>
          </p:cNvPr>
          <p:cNvSpPr/>
          <p:nvPr/>
        </p:nvSpPr>
        <p:spPr>
          <a:xfrm>
            <a:off x="537163" y="5844583"/>
            <a:ext cx="834557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For each category level, what’s the difference between its proportion of success compared to the overall, natural propensity for success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74269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3" grpId="1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029755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4830875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304665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3701953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3763982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4499228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3955963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4659459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32" y="3213230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81" y="2468252"/>
            <a:ext cx="2332247" cy="10793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8D278A3-EA31-48A7-96CA-F4A59A27D8E1}"/>
              </a:ext>
            </a:extLst>
          </p:cNvPr>
          <p:cNvSpPr txBox="1"/>
          <p:nvPr/>
        </p:nvSpPr>
        <p:spPr>
          <a:xfrm>
            <a:off x="3207859" y="2589891"/>
            <a:ext cx="225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CatD</a:t>
            </a:r>
            <a:r>
              <a:rPr lang="en-US" sz="1200" b="1" u="sng" dirty="0">
                <a:solidFill>
                  <a:schemeClr val="tx2"/>
                </a:solidFill>
              </a:rPr>
              <a:t> (Deviation):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B </a:t>
            </a:r>
            <a:r>
              <a:rPr lang="en-US" sz="1200" dirty="0" err="1">
                <a:solidFill>
                  <a:schemeClr val="tx2"/>
                </a:solidFill>
              </a:rPr>
              <a:t>sd</a:t>
            </a:r>
            <a:r>
              <a:rPr lang="en-US" sz="1200" dirty="0">
                <a:solidFill>
                  <a:schemeClr val="tx2"/>
                </a:solidFill>
              </a:rPr>
              <a:t>(c(0,1)) = 0.7071068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1534264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1534264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346B29-38CF-7247-A02A-A5574441CB2C}"/>
              </a:ext>
            </a:extLst>
          </p:cNvPr>
          <p:cNvSpPr/>
          <p:nvPr/>
        </p:nvSpPr>
        <p:spPr>
          <a:xfrm>
            <a:off x="7580935" y="2783150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98320" y="4162698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551AA6-1D1E-A449-B804-6B87F8109456}"/>
              </a:ext>
            </a:extLst>
          </p:cNvPr>
          <p:cNvSpPr/>
          <p:nvPr/>
        </p:nvSpPr>
        <p:spPr>
          <a:xfrm>
            <a:off x="1798320" y="4335418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2B117D-E5A4-0041-B8E9-9D7FB5AD11C2}"/>
              </a:ext>
            </a:extLst>
          </p:cNvPr>
          <p:cNvSpPr txBox="1"/>
          <p:nvPr/>
        </p:nvSpPr>
        <p:spPr>
          <a:xfrm>
            <a:off x="5981539" y="1454539"/>
            <a:ext cx="247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standard deviation of Y for level B captures the relationship’s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2D06D-C398-FC89-6660-656106EAC3B4}"/>
              </a:ext>
            </a:extLst>
          </p:cNvPr>
          <p:cNvSpPr/>
          <p:nvPr/>
        </p:nvSpPr>
        <p:spPr>
          <a:xfrm>
            <a:off x="537163" y="5844583"/>
            <a:ext cx="8345579" cy="2308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For each category level how diffuse is the relationship with the success outcome.</a:t>
            </a:r>
          </a:p>
        </p:txBody>
      </p:sp>
    </p:spTree>
    <p:extLst>
      <p:ext uri="{BB962C8B-B14F-4D97-AF65-F5344CB8AC3E}">
        <p14:creationId xmlns:p14="http://schemas.microsoft.com/office/powerpoint/2010/main" val="814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 animBg="1"/>
      <p:bldP spid="21" grpId="1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4778773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4579893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053683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3450971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3513000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4248246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3704981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4408477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9EF8BC-0250-44E9-8485-F44DB9433511}"/>
              </a:ext>
            </a:extLst>
          </p:cNvPr>
          <p:cNvSpPr txBox="1"/>
          <p:nvPr/>
        </p:nvSpPr>
        <p:spPr>
          <a:xfrm>
            <a:off x="3207859" y="2704057"/>
            <a:ext cx="247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Cat P (Prevalence):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C Occurred (2/7) = 0.2857143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2962248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2217270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1283282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1283282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193871-EAF4-0D49-AF10-15D18E01E9D6}"/>
              </a:ext>
            </a:extLst>
          </p:cNvPr>
          <p:cNvSpPr/>
          <p:nvPr/>
        </p:nvSpPr>
        <p:spPr>
          <a:xfrm>
            <a:off x="5997678" y="3047985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3606916"/>
            <a:ext cx="172720" cy="19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808480" y="4257156"/>
            <a:ext cx="12192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E5E1E-9D9E-9B4D-AE12-D9E1AA739BC7}"/>
              </a:ext>
            </a:extLst>
          </p:cNvPr>
          <p:cNvSpPr txBox="1"/>
          <p:nvPr/>
        </p:nvSpPr>
        <p:spPr>
          <a:xfrm>
            <a:off x="5981539" y="1203557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How </a:t>
            </a:r>
            <a:r>
              <a:rPr lang="en-US" sz="1200" b="1" u="sng" dirty="0" err="1">
                <a:solidFill>
                  <a:schemeClr val="tx2"/>
                </a:solidFill>
              </a:rPr>
              <a:t>prevelant</a:t>
            </a:r>
            <a:r>
              <a:rPr lang="en-US" sz="1200" b="1" u="sng" dirty="0">
                <a:solidFill>
                  <a:schemeClr val="tx2"/>
                </a:solidFill>
              </a:rPr>
              <a:t> is C among all observations i.e. is it a rare event?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DB9D4-E9DC-1A7B-B095-4E53779B80F9}"/>
              </a:ext>
            </a:extLst>
          </p:cNvPr>
          <p:cNvSpPr/>
          <p:nvPr/>
        </p:nvSpPr>
        <p:spPr>
          <a:xfrm>
            <a:off x="537163" y="5844583"/>
            <a:ext cx="8345579" cy="2308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For each category level,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whats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the natural propensity for success.</a:t>
            </a:r>
          </a:p>
        </p:txBody>
      </p:sp>
    </p:spTree>
    <p:extLst>
      <p:ext uri="{BB962C8B-B14F-4D97-AF65-F5344CB8AC3E}">
        <p14:creationId xmlns:p14="http://schemas.microsoft.com/office/powerpoint/2010/main" val="1654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 animBg="1"/>
      <p:bldP spid="22" grpId="1" animBg="1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Non-Informative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43016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44530"/>
                  </a:ext>
                </a:extLst>
              </a:tr>
            </a:tbl>
          </a:graphicData>
        </a:graphic>
      </p:graphicFrame>
      <p:sp>
        <p:nvSpPr>
          <p:cNvPr id="7" name="Isosceles Triangle 6"/>
          <p:cNvSpPr/>
          <p:nvPr/>
        </p:nvSpPr>
        <p:spPr>
          <a:xfrm rot="5400000">
            <a:off x="1072052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8699" y="3619856"/>
            <a:ext cx="21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fake example, since z contains a constant value an algorithm can’t learn from it.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2793781"/>
            <a:ext cx="1379088" cy="2298481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5400000">
            <a:off x="3352797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40" y="3413398"/>
            <a:ext cx="4075794" cy="1059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98124" y="3011214"/>
            <a:ext cx="3815255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Z is automatically dropped.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35AAF42-A5BB-124B-9B2D-1E698B9CD1B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53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43695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Inf replacement with mean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65465BB-00FC-6603-ACB9-436A886EA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Why is Feature Engineering &amp; Enrichment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D0A394D-5250-C030-DB2F-86E8C6872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D362E-B73D-3548-85E3-51038AA6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32C29-CF60-CD49-B31E-17B36A41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59427-D75F-0647-985C-3F078018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DAC2D-563A-694E-A609-E45C65463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</a:t>
            </a:r>
          </a:p>
        </p:txBody>
      </p:sp>
      <p:pic>
        <p:nvPicPr>
          <p:cNvPr id="1026" name="Picture 2" descr="L2 Political">
            <a:extLst>
              <a:ext uri="{FF2B5EF4-FFF2-40B4-BE49-F238E27FC236}">
                <a16:creationId xmlns:a16="http://schemas.microsoft.com/office/drawing/2014/main" id="{E63EE376-6EEC-364F-B523-0C67C0BB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5" y="1362543"/>
            <a:ext cx="2488887" cy="7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C27A5-0CC7-0F4D-A60B-6B48521ACCC5}"/>
              </a:ext>
            </a:extLst>
          </p:cNvPr>
          <p:cNvSpPr txBox="1"/>
          <p:nvPr/>
        </p:nvSpPr>
        <p:spPr>
          <a:xfrm>
            <a:off x="4295020" y="1274164"/>
            <a:ext cx="4669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26000 households in 1 Congressional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550+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$2500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B3B7E-BB99-4446-A731-ABF3D259E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2" y="3297832"/>
            <a:ext cx="3541475" cy="273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C68B6-961C-E948-952B-0B1CA0B5B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502" y="3151261"/>
            <a:ext cx="3792929" cy="2926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9CCDF7-FA6B-6F4B-87EB-3A7B81AA8514}"/>
              </a:ext>
            </a:extLst>
          </p:cNvPr>
          <p:cNvSpPr txBox="1"/>
          <p:nvPr/>
        </p:nvSpPr>
        <p:spPr>
          <a:xfrm>
            <a:off x="2038662" y="2788171"/>
            <a:ext cx="467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Dynamic Map with any fields==10 lines of code!</a:t>
            </a:r>
          </a:p>
        </p:txBody>
      </p:sp>
    </p:spTree>
    <p:extLst>
      <p:ext uri="{BB962C8B-B14F-4D97-AF65-F5344CB8AC3E}">
        <p14:creationId xmlns:p14="http://schemas.microsoft.com/office/powerpoint/2010/main" val="565952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85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B_newCar.R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5844295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 with engineered variables from </a:t>
            </a:r>
            <a:r>
              <a:rPr lang="en-US" dirty="0" err="1"/>
              <a:t>vtreat</a:t>
            </a:r>
            <a:r>
              <a:rPr lang="en-US" dirty="0"/>
              <a:t>..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7C2A5EA-3AF3-7C38-EFB1-89D3814C6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3494CFA-85FB-9E97-464F-D2DEAF0E4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645CC-E8C5-88A7-15B6-6E6E53D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8650" y="4738255"/>
            <a:ext cx="7201939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438" y="4380805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462751" y="2776451"/>
            <a:ext cx="583969" cy="173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08804-7A96-07D1-630F-07C0A76F4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0562D-E153-3B70-93D6-E2256BD2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40650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cxnSpLocks/>
            <a:stCxn id="16" idx="3"/>
            <a:endCxn id="13" idx="3"/>
          </p:cNvCxnSpPr>
          <p:nvPr/>
        </p:nvCxnSpPr>
        <p:spPr>
          <a:xfrm flipV="1">
            <a:off x="7614458" y="1961804"/>
            <a:ext cx="1213658" cy="2589342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2F833-6F45-A215-F044-03DC20293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611C6-5B36-197F-2B4D-0E127B1D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cxnSpLocks/>
            <a:stCxn id="11" idx="3"/>
            <a:endCxn id="13" idx="3"/>
          </p:cNvCxnSpPr>
          <p:nvPr/>
        </p:nvCxnSpPr>
        <p:spPr>
          <a:xfrm flipV="1">
            <a:off x="7614458" y="1853739"/>
            <a:ext cx="1213658" cy="2652004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39742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C4630-D2A8-E0A9-940B-473562AAD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AE6DDC1-BDBC-BD72-7D46-E9AAECFD2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8" y="3054927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9C6AEA1-4BBC-C4CF-6AFE-160A51812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FEEA2A-5900-D144-E214-5F8A1E9F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3" y="4054253"/>
            <a:ext cx="7800784" cy="76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48CEA-A9A3-3771-9B12-CD9D70C5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2166048"/>
            <a:ext cx="7426491" cy="7307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193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 – 98 variables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 – 29 variables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58653" y="2285037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02069" y="4196294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BFFC4BB-5590-FD46-BECF-C5BE5267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071E9D1-2450-209D-8184-73D79E5C4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F4A4EC7-AFD4-14B7-BDDE-F4D13648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8AA6D31-4E3C-D0D7-DE20-8B9E7D5CC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F87193D-A297-4F76-BEF4-28CE5DA4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F137018-CE14-818E-A436-F98EFC431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425B73B-CFD7-5115-A364-CA8BEB102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237D58A0-C1AE-3766-B48F-9FC7B7031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0A4C4F9-C457-915F-79F6-BDB0FA767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E41A7FC-7935-CAA4-DB4D-AB27CC0F2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5218</TotalTime>
  <Words>2753</Words>
  <Application>Microsoft Macintosh PowerPoint</Application>
  <PresentationFormat>On-screen Show (4:3)</PresentationFormat>
  <Paragraphs>585</Paragraphs>
  <Slides>53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Consolas</vt:lpstr>
      <vt:lpstr>Franklin Gothic Book</vt:lpstr>
      <vt:lpstr>Open Sans</vt:lpstr>
      <vt:lpstr>Wingdings 2</vt:lpstr>
      <vt:lpstr>1_Office Theme</vt:lpstr>
      <vt:lpstr>think-cell Slide</vt:lpstr>
      <vt:lpstr>Regression</vt:lpstr>
      <vt:lpstr>Let’s Practice</vt:lpstr>
      <vt:lpstr>The Problem of Overfitting</vt:lpstr>
      <vt:lpstr>100% fit – not useful for new data</vt:lpstr>
      <vt:lpstr>Another view of overfitting to a problem…</vt:lpstr>
      <vt:lpstr>Minimize Overfitting - Partitioning</vt:lpstr>
      <vt:lpstr>Minimize Overfitting - Partitioning</vt:lpstr>
      <vt:lpstr>Best Practice 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What’s really going on?</vt:lpstr>
      <vt:lpstr>So what is really going on?</vt:lpstr>
      <vt:lpstr>How does truecar.com know the price is “great?”</vt:lpstr>
      <vt:lpstr>PowerPoint Presentation</vt:lpstr>
      <vt:lpstr>Welcome Dale to TrueCar’s Competitor: OldCar</vt:lpstr>
      <vt:lpstr>Let’s help Dale again. </vt:lpstr>
      <vt:lpstr>Modeling Process</vt:lpstr>
      <vt:lpstr>Variable Treatment: library(vtreat)</vt:lpstr>
      <vt:lpstr>Mean Imputation - PreProcessing</vt:lpstr>
      <vt:lpstr>Missing Flags- PreProcessing</vt:lpstr>
      <vt:lpstr>Dummy Variables - PreProcessing</vt:lpstr>
      <vt:lpstr>Vtreat Engineered CAT Variables Example</vt:lpstr>
      <vt:lpstr>Vtreat Engineered CAT Variables Example</vt:lpstr>
      <vt:lpstr>Vtreat Engineered CAT Variables Example</vt:lpstr>
      <vt:lpstr>Non-Informative Check</vt:lpstr>
      <vt:lpstr>Vtreat adjusts data in many ways.</vt:lpstr>
      <vt:lpstr>Why is Feature Engineering &amp; Enrichment Effective?</vt:lpstr>
      <vt:lpstr>Data Enrichment aids Model Performance</vt:lpstr>
      <vt:lpstr>An example of Data Enrichment</vt:lpstr>
      <vt:lpstr>Modeling with Feature Enrichment is Widespread</vt:lpstr>
      <vt:lpstr>Additional Examples</vt:lpstr>
      <vt:lpstr>Let’s practice.</vt:lpstr>
      <vt:lpstr>Regression is susceptible to multi-colinearity</vt:lpstr>
      <vt:lpstr>The Summary of the Fit</vt:lpstr>
      <vt:lpstr>The Summary of the Fit</vt:lpstr>
      <vt:lpstr>The Summary of the Fit</vt:lpstr>
      <vt:lpstr>Back to the script B</vt:lpstr>
      <vt:lpstr>Parsimonious Model</vt:lpstr>
      <vt:lpstr>Compare the two models</vt:lpstr>
      <vt:lpstr>Evaluating a Prediction Model</vt:lpstr>
      <vt:lpstr>RMSE</vt:lpstr>
      <vt:lpstr>RMSE</vt:lpstr>
      <vt:lpstr>Back to script B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278</cp:revision>
  <dcterms:created xsi:type="dcterms:W3CDTF">2018-05-23T17:24:59Z</dcterms:created>
  <dcterms:modified xsi:type="dcterms:W3CDTF">2023-04-03T15:22:44Z</dcterms:modified>
</cp:coreProperties>
</file>